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9" r:id="rId15"/>
    <p:sldId id="271" r:id="rId16"/>
    <p:sldId id="277" r:id="rId17"/>
    <p:sldId id="273" r:id="rId18"/>
    <p:sldId id="274" r:id="rId19"/>
    <p:sldId id="272" r:id="rId20"/>
    <p:sldId id="275" r:id="rId21"/>
    <p:sldId id="278" r:id="rId22"/>
    <p:sldId id="276" r:id="rId23"/>
    <p:sldId id="280" r:id="rId24"/>
    <p:sldId id="281" r:id="rId25"/>
    <p:sldId id="282" r:id="rId26"/>
    <p:sldId id="283" r:id="rId27"/>
    <p:sldId id="284" r:id="rId28"/>
    <p:sldId id="285" r:id="rId29"/>
    <p:sldId id="286"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368C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1"/>
    <p:restoredTop sz="70157" autoAdjust="0"/>
  </p:normalViewPr>
  <p:slideViewPr>
    <p:cSldViewPr snapToGrid="0">
      <p:cViewPr varScale="1">
        <p:scale>
          <a:sx n="72" d="100"/>
          <a:sy n="72" d="100"/>
        </p:scale>
        <p:origin x="1248" y="54"/>
      </p:cViewPr>
      <p:guideLst>
        <p:guide orient="horz" pos="2160"/>
        <p:guide pos="3840"/>
      </p:guideLst>
    </p:cSldViewPr>
  </p:slideViewPr>
  <p:outlineViewPr>
    <p:cViewPr>
      <p:scale>
        <a:sx n="33" d="100"/>
        <a:sy n="33" d="100"/>
      </p:scale>
      <p:origin x="0" y="0"/>
    </p:cViewPr>
  </p:outlineViewPr>
  <p:notesTextViewPr>
    <p:cViewPr>
      <p:scale>
        <a:sx n="145" d="100"/>
        <a:sy n="145" d="100"/>
      </p:scale>
      <p:origin x="0" y="-354"/>
    </p:cViewPr>
  </p:notesTextViewPr>
  <p:sorterViewPr>
    <p:cViewPr>
      <p:scale>
        <a:sx n="80" d="100"/>
        <a:sy n="80" d="100"/>
      </p:scale>
      <p:origin x="0" y="0"/>
    </p:cViewPr>
  </p:sorterViewPr>
  <p:notesViewPr>
    <p:cSldViewPr snapToGrid="0">
      <p:cViewPr>
        <p:scale>
          <a:sx n="150" d="100"/>
          <a:sy n="150" d="100"/>
        </p:scale>
        <p:origin x="3544" y="1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16/01/2024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sert à représenter de façon visuelle une fonctionnalité ou un process autrement dit les use case d’un système. C’est en gros une cartographie d’un process afin de le rendre lisible.</a:t>
            </a:r>
          </a:p>
          <a:p>
            <a:endParaRPr lang="fr-FR" dirty="0"/>
          </a:p>
          <a:p>
            <a:r>
              <a:rPr lang="fr-FR" dirty="0"/>
              <a:t>Dans cette présentation je décris le process de l’enregistrement d’un compte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388632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Etat initial : C’est le point de départ, il est toujours placé dans la partie système qui est dans l’attente d’une action au moment </a:t>
            </a:r>
            <a:r>
              <a:rPr lang="fr-FR" dirty="0" err="1"/>
              <a:t>T</a:t>
            </a:r>
            <a:endParaRPr lang="fr-FR" dirty="0"/>
          </a:p>
          <a:p>
            <a:endParaRPr lang="fr-FR" dirty="0"/>
          </a:p>
          <a:p>
            <a:endParaRPr lang="fr-FR" dirty="0"/>
          </a:p>
          <a:p>
            <a:r>
              <a:rPr lang="fr-FR" dirty="0" err="1"/>
              <a:t>Accept</a:t>
            </a:r>
            <a:r>
              <a:rPr lang="fr-FR" dirty="0"/>
              <a:t> signal : C’est le déclencheur de l’action. Il reçoit un signal de l’extérieur du système afin de déclencher une action. </a:t>
            </a:r>
          </a:p>
          <a:p>
            <a:r>
              <a:rPr lang="fr-FR" dirty="0"/>
              <a:t>Il est majoritairement lancé par l’internaute quand il clic sur la création de compte</a:t>
            </a:r>
          </a:p>
          <a:p>
            <a:endParaRPr lang="fr-FR" dirty="0"/>
          </a:p>
          <a:p>
            <a:r>
              <a:rPr lang="fr-FR" dirty="0"/>
              <a:t>Les actions sont toutes les étapes du cheminement de l’activités représenter par un rectangle et une phrase indiquant l’action</a:t>
            </a:r>
          </a:p>
          <a:p>
            <a:endParaRPr lang="fr-FR" dirty="0"/>
          </a:p>
          <a:p>
            <a:r>
              <a:rPr lang="fr-FR" dirty="0"/>
              <a:t>Les décisions :  Représenté par un losange, le nœud de décision c’est un nœud de contrôle qui permet de faire un choix entre deux flots (chemins) sortants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503054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Sent signal : Quand le signal sort de l’action une fois fini</a:t>
            </a:r>
          </a:p>
          <a:p>
            <a:endParaRPr lang="fr-FR" dirty="0"/>
          </a:p>
          <a:p>
            <a:r>
              <a:rPr lang="fr-FR" dirty="0"/>
              <a:t>Nœud de fin d’activité : représenté par un point noir enveloppé d’un cercle, il indique le point d’arrêt de l’activité.</a:t>
            </a:r>
          </a:p>
          <a:p>
            <a:endParaRPr lang="fr-FR" dirty="0"/>
          </a:p>
          <a:p>
            <a:r>
              <a:rPr lang="fr-FR" dirty="0"/>
              <a:t>Nœud de fin de flot : Re présenté par un croix dans un cercle, il indique la fin d’un flot qui n’a aucune incidence sur le reste de l’activité.</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111826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Scenario nominal : C’est la description du chemin sans erreur de l’exécution du cas d’utilisation</a:t>
            </a:r>
          </a:p>
          <a:p>
            <a:endParaRPr lang="fr-FR" dirty="0"/>
          </a:p>
          <a:p>
            <a:r>
              <a:rPr lang="fr-FR" dirty="0"/>
              <a:t>Scenario alternatif : C’est la description d’un chemin mit en erreur qui peut être rectifier pour revenir sur le chemin nominal</a:t>
            </a:r>
          </a:p>
          <a:p>
            <a:endParaRPr lang="fr-FR" dirty="0"/>
          </a:p>
          <a:p>
            <a:r>
              <a:rPr lang="fr-FR" dirty="0"/>
              <a:t>Scenario d’erreur : C’est la description du chemin mit en échec</a:t>
            </a:r>
          </a:p>
          <a:p>
            <a:endParaRPr lang="fr-FR" dirty="0"/>
          </a:p>
          <a:p>
            <a:r>
              <a:rPr lang="fr-FR" dirty="0"/>
              <a:t>Message _______&gt; Message d’envoi</a:t>
            </a:r>
          </a:p>
          <a:p>
            <a:r>
              <a:rPr lang="fr-FR" dirty="0" err="1"/>
              <a:t>Reply</a:t>
            </a:r>
            <a:r>
              <a:rPr lang="fr-FR" dirty="0"/>
              <a:t> message - - -&gt; Message de retour</a:t>
            </a:r>
          </a:p>
          <a:p>
            <a:r>
              <a:rPr lang="fr-FR" dirty="0"/>
              <a:t>Self message  : Action </a:t>
            </a:r>
            <a:r>
              <a:rPr lang="fr-FR"/>
              <a:t>à l’intérieur </a:t>
            </a:r>
            <a:r>
              <a:rPr lang="fr-FR" dirty="0"/>
              <a:t>du bloc </a:t>
            </a:r>
          </a:p>
          <a:p>
            <a:endParaRPr lang="fr-FR" dirty="0"/>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16</a:t>
            </a:fld>
            <a:endParaRPr lang="fr-FR"/>
          </a:p>
        </p:txBody>
      </p:sp>
    </p:spTree>
    <p:extLst>
      <p:ext uri="{BB962C8B-B14F-4D97-AF65-F5344CB8AC3E}">
        <p14:creationId xmlns:p14="http://schemas.microsoft.com/office/powerpoint/2010/main" val="2660274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17</a:t>
            </a:fld>
            <a:endParaRPr lang="fr-FR"/>
          </a:p>
        </p:txBody>
      </p:sp>
    </p:spTree>
    <p:extLst>
      <p:ext uri="{BB962C8B-B14F-4D97-AF65-F5344CB8AC3E}">
        <p14:creationId xmlns:p14="http://schemas.microsoft.com/office/powerpoint/2010/main" val="1899370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18</a:t>
            </a:fld>
            <a:endParaRPr lang="fr-FR"/>
          </a:p>
        </p:txBody>
      </p:sp>
    </p:spTree>
    <p:extLst>
      <p:ext uri="{BB962C8B-B14F-4D97-AF65-F5344CB8AC3E}">
        <p14:creationId xmlns:p14="http://schemas.microsoft.com/office/powerpoint/2010/main" val="3742089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19</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20</a:t>
            </a:fld>
            <a:endParaRPr lang="fr-FR"/>
          </a:p>
        </p:txBody>
      </p:sp>
    </p:spTree>
    <p:extLst>
      <p:ext uri="{BB962C8B-B14F-4D97-AF65-F5344CB8AC3E}">
        <p14:creationId xmlns:p14="http://schemas.microsoft.com/office/powerpoint/2010/main" val="144900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1816599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22</a:t>
            </a:fld>
            <a:endParaRPr lang="fr-FR"/>
          </a:p>
        </p:txBody>
      </p:sp>
    </p:spTree>
    <p:extLst>
      <p:ext uri="{BB962C8B-B14F-4D97-AF65-F5344CB8AC3E}">
        <p14:creationId xmlns:p14="http://schemas.microsoft.com/office/powerpoint/2010/main" val="1676969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23</a:t>
            </a:fld>
            <a:endParaRPr lang="fr-FR"/>
          </a:p>
        </p:txBody>
      </p:sp>
    </p:spTree>
    <p:extLst>
      <p:ext uri="{BB962C8B-B14F-4D97-AF65-F5344CB8AC3E}">
        <p14:creationId xmlns:p14="http://schemas.microsoft.com/office/powerpoint/2010/main" val="2390159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24</a:t>
            </a:fld>
            <a:endParaRPr lang="fr-FR"/>
          </a:p>
        </p:txBody>
      </p:sp>
    </p:spTree>
    <p:extLst>
      <p:ext uri="{BB962C8B-B14F-4D97-AF65-F5344CB8AC3E}">
        <p14:creationId xmlns:p14="http://schemas.microsoft.com/office/powerpoint/2010/main" val="741397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25</a:t>
            </a:fld>
            <a:endParaRPr lang="fr-FR"/>
          </a:p>
        </p:txBody>
      </p:sp>
    </p:spTree>
    <p:extLst>
      <p:ext uri="{BB962C8B-B14F-4D97-AF65-F5344CB8AC3E}">
        <p14:creationId xmlns:p14="http://schemas.microsoft.com/office/powerpoint/2010/main" val="2243501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26</a:t>
            </a:fld>
            <a:endParaRPr lang="fr-FR"/>
          </a:p>
        </p:txBody>
      </p:sp>
    </p:spTree>
    <p:extLst>
      <p:ext uri="{BB962C8B-B14F-4D97-AF65-F5344CB8AC3E}">
        <p14:creationId xmlns:p14="http://schemas.microsoft.com/office/powerpoint/2010/main" val="2599931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27</a:t>
            </a:fld>
            <a:endParaRPr lang="fr-FR"/>
          </a:p>
        </p:txBody>
      </p:sp>
    </p:spTree>
    <p:extLst>
      <p:ext uri="{BB962C8B-B14F-4D97-AF65-F5344CB8AC3E}">
        <p14:creationId xmlns:p14="http://schemas.microsoft.com/office/powerpoint/2010/main" val="43646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a:t>
            </a:r>
            <a:r>
              <a:rPr lang="en-US" sz="1200" kern="1800" dirty="0" err="1">
                <a:solidFill>
                  <a:srgbClr val="002060"/>
                </a:solidFill>
                <a:effectLst/>
                <a:latin typeface="Calibri Light" panose="020F0302020204030204" pitchFamily="34" charset="0"/>
                <a:ea typeface="Times New Roman" panose="02020603050405020304" pitchFamily="18" charset="0"/>
              </a:rPr>
              <a:t>energie</a:t>
            </a:r>
            <a:r>
              <a:rPr lang="en-US" sz="1200" kern="1800" dirty="0">
                <a:solidFill>
                  <a:srgbClr val="002060"/>
                </a:solidFill>
                <a:effectLst/>
                <a:latin typeface="Calibri Light" panose="020F0302020204030204" pitchFamily="34" charset="0"/>
                <a:ea typeface="Times New Roman" panose="02020603050405020304" pitchFamily="18" charset="0"/>
              </a:rPr>
              <a:t>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environement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r>
              <a:rPr lang="fr-FR" dirty="0"/>
              <a:t>For the </a:t>
            </a:r>
            <a:r>
              <a:rPr lang="fr-FR" dirty="0" err="1"/>
              <a:t>webhost</a:t>
            </a:r>
            <a:r>
              <a:rPr lang="fr-FR" dirty="0"/>
              <a:t> I </a:t>
            </a:r>
            <a:r>
              <a:rPr lang="fr-FR" dirty="0" err="1"/>
              <a:t>will</a:t>
            </a:r>
            <a:r>
              <a:rPr lang="fr-FR" dirty="0"/>
              <a:t> </a:t>
            </a:r>
            <a:r>
              <a:rPr lang="fr-FR" dirty="0" err="1"/>
              <a:t>choose</a:t>
            </a:r>
            <a:r>
              <a:rPr lang="fr-FR" dirty="0"/>
              <a:t> </a:t>
            </a:r>
            <a:r>
              <a:rPr lang="fr-FR" dirty="0" err="1"/>
              <a:t>Infomaniak</a:t>
            </a:r>
            <a:r>
              <a:rPr lang="fr-FR" dirty="0"/>
              <a:t> or O2switch </a:t>
            </a:r>
            <a:r>
              <a:rPr lang="fr-FR" dirty="0" err="1"/>
              <a:t>because</a:t>
            </a:r>
            <a:r>
              <a:rPr lang="fr-FR" dirty="0"/>
              <a:t> </a:t>
            </a:r>
            <a:r>
              <a:rPr lang="fr-FR" dirty="0" err="1"/>
              <a:t>they</a:t>
            </a:r>
            <a:r>
              <a:rPr lang="fr-FR" dirty="0"/>
              <a:t> are the best </a:t>
            </a:r>
            <a:r>
              <a:rPr lang="fr-FR" dirty="0" err="1"/>
              <a:t>eco</a:t>
            </a:r>
            <a:r>
              <a:rPr lang="fr-FR" dirty="0"/>
              <a:t> </a:t>
            </a:r>
            <a:r>
              <a:rPr lang="fr-FR" dirty="0" err="1"/>
              <a:t>friendly</a:t>
            </a:r>
            <a:r>
              <a:rPr lang="fr-FR" dirty="0"/>
              <a:t> web </a:t>
            </a:r>
            <a:r>
              <a:rPr lang="fr-FR" dirty="0" err="1"/>
              <a:t>hoster</a:t>
            </a:r>
            <a:endParaRPr lang="fr-FR" dirty="0"/>
          </a:p>
          <a:p>
            <a:endParaRPr lang="fr-FR" dirty="0"/>
          </a:p>
          <a:p>
            <a:r>
              <a:rPr lang="fr-FR" dirty="0"/>
              <a:t>And </a:t>
            </a:r>
            <a:r>
              <a:rPr lang="fr-FR" dirty="0" err="1"/>
              <a:t>now</a:t>
            </a:r>
            <a:r>
              <a:rPr lang="fr-FR" dirty="0"/>
              <a:t> The </a:t>
            </a:r>
            <a:r>
              <a:rPr lang="fr-FR" dirty="0" err="1"/>
              <a:t>rest</a:t>
            </a:r>
            <a:r>
              <a:rPr lang="fr-FR" dirty="0"/>
              <a:t> of </a:t>
            </a:r>
            <a:r>
              <a:rPr lang="fr-FR" dirty="0" err="1"/>
              <a:t>presentation</a:t>
            </a:r>
            <a:r>
              <a:rPr lang="fr-FR" dirty="0"/>
              <a:t> </a:t>
            </a:r>
            <a:r>
              <a:rPr lang="fr-FR" dirty="0" err="1"/>
              <a:t>will</a:t>
            </a:r>
            <a:r>
              <a:rPr lang="fr-FR" dirty="0"/>
              <a:t> </a:t>
            </a:r>
            <a:r>
              <a:rPr lang="fr-FR" dirty="0" err="1"/>
              <a:t>be</a:t>
            </a:r>
            <a:r>
              <a:rPr lang="fr-FR" dirty="0"/>
              <a:t> in French</a:t>
            </a:r>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utilisateurs externes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16/01/2024</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16/01/2024</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16/01/2024</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16/01/2024</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16/01/2024</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16/01/2024</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16/01/2024</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16/01/2024</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16/01/2024</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16/01/2024</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16/01/2024</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16/01/2024</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C65D9-7694-1F47-B297-D1FBCA40C39F}" type="slidenum">
              <a:rPr lang="fr-FR" smtClean="0"/>
              <a:t>‹N°›</a:t>
            </a:fld>
            <a:endParaRPr lang="fr-FR"/>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Parallèle, ligne&#10;&#10;Description générée automatiquement">
            <a:extLst>
              <a:ext uri="{FF2B5EF4-FFF2-40B4-BE49-F238E27FC236}">
                <a16:creationId xmlns:a16="http://schemas.microsoft.com/office/drawing/2014/main" id="{702A093B-DE8D-037F-7E83-02B105126C79}"/>
              </a:ext>
            </a:extLst>
          </p:cNvPr>
          <p:cNvPicPr>
            <a:picLocks noChangeAspect="1"/>
          </p:cNvPicPr>
          <p:nvPr/>
        </p:nvPicPr>
        <p:blipFill>
          <a:blip r:embed="rId3"/>
          <a:stretch>
            <a:fillRect/>
          </a:stretch>
        </p:blipFill>
        <p:spPr>
          <a:xfrm>
            <a:off x="4163588" y="1155700"/>
            <a:ext cx="3864824" cy="5702300"/>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4">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5"/>
          <a:stretch>
            <a:fillRect/>
          </a:stretch>
        </p:blipFill>
        <p:spPr>
          <a:xfrm>
            <a:off x="-12979" y="-15910"/>
            <a:ext cx="7772400" cy="1380344"/>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973574F-CE3A-3B58-300B-CE47DC24C9B2}"/>
              </a:ext>
            </a:extLst>
          </p:cNvPr>
          <p:cNvSpPr>
            <a:spLocks noGrp="1"/>
          </p:cNvSpPr>
          <p:nvPr>
            <p:ph type="sldNum" sz="quarter" idx="12"/>
          </p:nvPr>
        </p:nvSpPr>
        <p:spPr/>
        <p:txBody>
          <a:bodyPr/>
          <a:lstStyle/>
          <a:p>
            <a:fld id="{BD2C65D9-7694-1F47-B297-D1FBCA40C39F}" type="slidenum">
              <a:rPr lang="fr-FR" smtClean="0"/>
              <a:t>11</a:t>
            </a:fld>
            <a:endParaRPr lang="fr-FR"/>
          </a:p>
        </p:txBody>
      </p:sp>
      <p:pic>
        <p:nvPicPr>
          <p:cNvPr id="4" name="Image 3" descr="Une image contenant texte, diagramme, ligne, Parallèle&#10;&#10;Description générée automatiquement">
            <a:extLst>
              <a:ext uri="{FF2B5EF4-FFF2-40B4-BE49-F238E27FC236}">
                <a16:creationId xmlns:a16="http://schemas.microsoft.com/office/drawing/2014/main" id="{A977354A-F648-A61B-3615-3A0952679C8A}"/>
              </a:ext>
            </a:extLst>
          </p:cNvPr>
          <p:cNvPicPr>
            <a:picLocks noChangeAspect="1"/>
          </p:cNvPicPr>
          <p:nvPr/>
        </p:nvPicPr>
        <p:blipFill>
          <a:blip r:embed="rId3"/>
          <a:stretch>
            <a:fillRect/>
          </a:stretch>
        </p:blipFill>
        <p:spPr>
          <a:xfrm>
            <a:off x="1834526" y="0"/>
            <a:ext cx="8522948" cy="6858000"/>
          </a:xfrm>
          <a:prstGeom prst="rect">
            <a:avLst/>
          </a:prstGeom>
        </p:spPr>
      </p:pic>
    </p:spTree>
    <p:extLst>
      <p:ext uri="{BB962C8B-B14F-4D97-AF65-F5344CB8AC3E}">
        <p14:creationId xmlns:p14="http://schemas.microsoft.com/office/powerpoint/2010/main" val="9506551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3DD1FDB-FC32-2695-F08E-29CE4D4D9FF3}"/>
              </a:ext>
            </a:extLst>
          </p:cNvPr>
          <p:cNvSpPr>
            <a:spLocks noGrp="1"/>
          </p:cNvSpPr>
          <p:nvPr>
            <p:ph type="sldNum" sz="quarter" idx="12"/>
          </p:nvPr>
        </p:nvSpPr>
        <p:spPr/>
        <p:txBody>
          <a:bodyPr/>
          <a:lstStyle/>
          <a:p>
            <a:fld id="{BD2C65D9-7694-1F47-B297-D1FBCA40C39F}" type="slidenum">
              <a:rPr lang="fr-FR" smtClean="0"/>
              <a:t>12</a:t>
            </a:fld>
            <a:endParaRPr lang="fr-FR"/>
          </a:p>
        </p:txBody>
      </p:sp>
      <p:pic>
        <p:nvPicPr>
          <p:cNvPr id="4" name="Image 3" descr="Une image contenant texte, diagramme, ligne, Tracé&#10;&#10;Description générée automatiquement">
            <a:extLst>
              <a:ext uri="{FF2B5EF4-FFF2-40B4-BE49-F238E27FC236}">
                <a16:creationId xmlns:a16="http://schemas.microsoft.com/office/drawing/2014/main" id="{33773B38-B181-2D66-0075-1D261A13330C}"/>
              </a:ext>
            </a:extLst>
          </p:cNvPr>
          <p:cNvPicPr>
            <a:picLocks noChangeAspect="1"/>
          </p:cNvPicPr>
          <p:nvPr/>
        </p:nvPicPr>
        <p:blipFill>
          <a:blip r:embed="rId3"/>
          <a:stretch>
            <a:fillRect/>
          </a:stretch>
        </p:blipFill>
        <p:spPr>
          <a:xfrm>
            <a:off x="1813624" y="0"/>
            <a:ext cx="8564751" cy="5829454"/>
          </a:xfrm>
          <a:prstGeom prst="rect">
            <a:avLst/>
          </a:prstGeom>
        </p:spPr>
      </p:pic>
    </p:spTree>
    <p:extLst>
      <p:ext uri="{BB962C8B-B14F-4D97-AF65-F5344CB8AC3E}">
        <p14:creationId xmlns:p14="http://schemas.microsoft.com/office/powerpoint/2010/main" val="260543767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solidFill>
                  <a:srgbClr val="368C83"/>
                </a:solidFill>
                <a:latin typeface="Montserrat Medium" pitchFamily="2" charset="77"/>
              </a:rPr>
              <a:t>Diagramme de séquence</a:t>
            </a:r>
          </a:p>
        </p:txBody>
      </p:sp>
      <p:pic>
        <p:nvPicPr>
          <p:cNvPr id="9" name="Image 8" descr="Une image contenant texte, reçu, capture d’écran, diagramme&#10;&#10;Description générée automatiquement">
            <a:extLst>
              <a:ext uri="{FF2B5EF4-FFF2-40B4-BE49-F238E27FC236}">
                <a16:creationId xmlns:a16="http://schemas.microsoft.com/office/drawing/2014/main" id="{50AF115C-9D39-110A-4B7D-24F4E9D1C8C3}"/>
              </a:ext>
            </a:extLst>
          </p:cNvPr>
          <p:cNvPicPr>
            <a:picLocks noChangeAspect="1"/>
          </p:cNvPicPr>
          <p:nvPr/>
        </p:nvPicPr>
        <p:blipFill>
          <a:blip r:embed="rId4"/>
          <a:stretch>
            <a:fillRect/>
          </a:stretch>
        </p:blipFill>
        <p:spPr>
          <a:xfrm>
            <a:off x="2430481" y="1181100"/>
            <a:ext cx="7137400" cy="5676900"/>
          </a:xfrm>
          <a:prstGeom prst="rect">
            <a:avLst/>
          </a:prstGeom>
        </p:spPr>
      </p:pic>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17154283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8000">
              <a:schemeClr val="accent1">
                <a:lumMod val="5000"/>
                <a:lumOff val="95000"/>
              </a:schemeClr>
            </a:gs>
            <a:gs pos="97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ED2D00-5811-A7B6-2478-5CAC3B0189B3}"/>
              </a:ext>
            </a:extLst>
          </p:cNvPr>
          <p:cNvSpPr>
            <a:spLocks noGrp="1"/>
          </p:cNvSpPr>
          <p:nvPr>
            <p:ph type="sldNum" sz="quarter" idx="12"/>
          </p:nvPr>
        </p:nvSpPr>
        <p:spPr/>
        <p:txBody>
          <a:bodyPr/>
          <a:lstStyle/>
          <a:p>
            <a:fld id="{BD2C65D9-7694-1F47-B297-D1FBCA40C39F}" type="slidenum">
              <a:rPr lang="fr-FR" smtClean="0"/>
              <a:t>14</a:t>
            </a:fld>
            <a:endParaRPr lang="fr-FR"/>
          </a:p>
        </p:txBody>
      </p:sp>
      <p:pic>
        <p:nvPicPr>
          <p:cNvPr id="4" name="Image 3" descr="Une image contenant Police, Graphique, conception, typographie&#10;&#10;Description générée automatiquement">
            <a:extLst>
              <a:ext uri="{FF2B5EF4-FFF2-40B4-BE49-F238E27FC236}">
                <a16:creationId xmlns:a16="http://schemas.microsoft.com/office/drawing/2014/main" id="{8CE3F38B-1615-0375-1AEA-FCD6F421C8A5}"/>
              </a:ext>
            </a:extLst>
          </p:cNvPr>
          <p:cNvPicPr>
            <a:picLocks noChangeAspect="1"/>
          </p:cNvPicPr>
          <p:nvPr/>
        </p:nvPicPr>
        <p:blipFill>
          <a:blip r:embed="rId2"/>
          <a:stretch>
            <a:fillRect/>
          </a:stretch>
        </p:blipFill>
        <p:spPr>
          <a:xfrm>
            <a:off x="3556000" y="889000"/>
            <a:ext cx="5080000" cy="5080000"/>
          </a:xfrm>
          <a:prstGeom prst="rect">
            <a:avLst/>
          </a:prstGeom>
        </p:spPr>
      </p:pic>
    </p:spTree>
    <p:extLst>
      <p:ext uri="{BB962C8B-B14F-4D97-AF65-F5344CB8AC3E}">
        <p14:creationId xmlns:p14="http://schemas.microsoft.com/office/powerpoint/2010/main" val="305699359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074607" cy="369332"/>
          </a:xfrm>
          <a:prstGeom prst="rect">
            <a:avLst/>
          </a:prstGeom>
          <a:noFill/>
        </p:spPr>
        <p:txBody>
          <a:bodyPr wrap="none" rtlCol="0">
            <a:spAutoFit/>
          </a:bodyPr>
          <a:lstStyle/>
          <a:p>
            <a:r>
              <a:rPr lang="fr-FR" dirty="0">
                <a:solidFill>
                  <a:srgbClr val="368C83"/>
                </a:solidFill>
                <a:latin typeface="Montserrat Medium" pitchFamily="2" charset="77"/>
              </a:rPr>
              <a:t>HTML -&gt; Header</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3"/>
          <a:stretch>
            <a:fillRect/>
          </a:stretch>
        </p:blipFill>
        <p:spPr>
          <a:xfrm>
            <a:off x="-12979" y="-15910"/>
            <a:ext cx="7772400" cy="1380344"/>
          </a:xfrm>
          <a:prstGeom prst="rect">
            <a:avLst/>
          </a:prstGeom>
        </p:spPr>
      </p:pic>
      <p:pic>
        <p:nvPicPr>
          <p:cNvPr id="5" name="Image 4">
            <a:extLst>
              <a:ext uri="{FF2B5EF4-FFF2-40B4-BE49-F238E27FC236}">
                <a16:creationId xmlns:a16="http://schemas.microsoft.com/office/drawing/2014/main" id="{5840AE4F-F47A-7E03-48DA-B9612C8716B5}"/>
              </a:ext>
            </a:extLst>
          </p:cNvPr>
          <p:cNvPicPr>
            <a:picLocks noChangeAspect="1"/>
          </p:cNvPicPr>
          <p:nvPr/>
        </p:nvPicPr>
        <p:blipFill>
          <a:blip r:embed="rId4"/>
          <a:stretch>
            <a:fillRect/>
          </a:stretch>
        </p:blipFill>
        <p:spPr>
          <a:xfrm>
            <a:off x="633729" y="1461482"/>
            <a:ext cx="11203659" cy="4940588"/>
          </a:xfrm>
          <a:prstGeom prst="rect">
            <a:avLst/>
          </a:prstGeom>
        </p:spPr>
      </p:pic>
    </p:spTree>
    <p:extLst>
      <p:ext uri="{BB962C8B-B14F-4D97-AF65-F5344CB8AC3E}">
        <p14:creationId xmlns:p14="http://schemas.microsoft.com/office/powerpoint/2010/main" val="239976519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94A7598-FD9F-0F7A-4628-4DAD9D4D93D4}"/>
              </a:ext>
            </a:extLst>
          </p:cNvPr>
          <p:cNvSpPr>
            <a:spLocks noGrp="1"/>
          </p:cNvSpPr>
          <p:nvPr>
            <p:ph type="sldNum" sz="quarter" idx="12"/>
          </p:nvPr>
        </p:nvSpPr>
        <p:spPr/>
        <p:txBody>
          <a:bodyPr/>
          <a:lstStyle/>
          <a:p>
            <a:fld id="{BD2C65D9-7694-1F47-B297-D1FBCA40C39F}" type="slidenum">
              <a:rPr lang="fr-FR" smtClean="0"/>
              <a:t>16</a:t>
            </a:fld>
            <a:endParaRPr lang="fr-FR"/>
          </a:p>
        </p:txBody>
      </p:sp>
      <p:sp>
        <p:nvSpPr>
          <p:cNvPr id="4" name="ZoneTexte 3">
            <a:extLst>
              <a:ext uri="{FF2B5EF4-FFF2-40B4-BE49-F238E27FC236}">
                <a16:creationId xmlns:a16="http://schemas.microsoft.com/office/drawing/2014/main" id="{7449173F-CA5C-8749-9778-D992ADF3BE4F}"/>
              </a:ext>
            </a:extLst>
          </p:cNvPr>
          <p:cNvSpPr txBox="1"/>
          <p:nvPr/>
        </p:nvSpPr>
        <p:spPr>
          <a:xfrm>
            <a:off x="7904211" y="429268"/>
            <a:ext cx="1758815" cy="369332"/>
          </a:xfrm>
          <a:prstGeom prst="rect">
            <a:avLst/>
          </a:prstGeom>
          <a:noFill/>
        </p:spPr>
        <p:txBody>
          <a:bodyPr wrap="none" rtlCol="0">
            <a:spAutoFit/>
          </a:bodyPr>
          <a:lstStyle/>
          <a:p>
            <a:r>
              <a:rPr lang="fr-FR" dirty="0">
                <a:solidFill>
                  <a:srgbClr val="368C83"/>
                </a:solidFill>
                <a:latin typeface="Montserrat Medium" pitchFamily="2" charset="77"/>
              </a:rPr>
              <a:t>HTML -&gt;Body</a:t>
            </a: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B69D67F7-80C5-F0D3-7115-61B4C0EEE2F0}"/>
              </a:ext>
            </a:extLst>
          </p:cNvPr>
          <p:cNvPicPr>
            <a:picLocks noChangeAspect="1"/>
          </p:cNvPicPr>
          <p:nvPr/>
        </p:nvPicPr>
        <p:blipFill>
          <a:blip r:embed="rId3"/>
          <a:stretch>
            <a:fillRect/>
          </a:stretch>
        </p:blipFill>
        <p:spPr>
          <a:xfrm>
            <a:off x="0" y="0"/>
            <a:ext cx="7772400" cy="1380344"/>
          </a:xfrm>
          <a:prstGeom prst="rect">
            <a:avLst/>
          </a:prstGeom>
        </p:spPr>
      </p:pic>
      <p:pic>
        <p:nvPicPr>
          <p:cNvPr id="7" name="Image 6" descr="Une image contenant texte, logiciel, Logiciel multimédia, capture d’écran&#10;&#10;Description générée automatiquement">
            <a:extLst>
              <a:ext uri="{FF2B5EF4-FFF2-40B4-BE49-F238E27FC236}">
                <a16:creationId xmlns:a16="http://schemas.microsoft.com/office/drawing/2014/main" id="{4C8BD078-3EF5-02BE-8401-BBEB884B2E6C}"/>
              </a:ext>
            </a:extLst>
          </p:cNvPr>
          <p:cNvPicPr>
            <a:picLocks noChangeAspect="1"/>
          </p:cNvPicPr>
          <p:nvPr/>
        </p:nvPicPr>
        <p:blipFill>
          <a:blip r:embed="rId4"/>
          <a:stretch>
            <a:fillRect/>
          </a:stretch>
        </p:blipFill>
        <p:spPr>
          <a:xfrm>
            <a:off x="193180" y="2090421"/>
            <a:ext cx="11805639" cy="3734087"/>
          </a:xfrm>
          <a:prstGeom prst="rect">
            <a:avLst/>
          </a:prstGeom>
        </p:spPr>
      </p:pic>
    </p:spTree>
    <p:extLst>
      <p:ext uri="{BB962C8B-B14F-4D97-AF65-F5344CB8AC3E}">
        <p14:creationId xmlns:p14="http://schemas.microsoft.com/office/powerpoint/2010/main" val="20698663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2" name="Image 11" descr="Une image contenant texte, capture d’écran, logiciel, Logiciel multimédia&#10;&#10;Description générée automatiquement">
            <a:extLst>
              <a:ext uri="{FF2B5EF4-FFF2-40B4-BE49-F238E27FC236}">
                <a16:creationId xmlns:a16="http://schemas.microsoft.com/office/drawing/2014/main" id="{9A08CA81-059E-82C4-51ED-EAFB81B0E6CF}"/>
              </a:ext>
            </a:extLst>
          </p:cNvPr>
          <p:cNvPicPr>
            <a:picLocks noChangeAspect="1"/>
          </p:cNvPicPr>
          <p:nvPr/>
        </p:nvPicPr>
        <p:blipFill>
          <a:blip r:embed="rId3"/>
          <a:stretch>
            <a:fillRect/>
          </a:stretch>
        </p:blipFill>
        <p:spPr>
          <a:xfrm>
            <a:off x="1656957" y="1007023"/>
            <a:ext cx="3632704" cy="5726430"/>
          </a:xfrm>
          <a:prstGeom prst="rect">
            <a:avLst/>
          </a:prstGeom>
        </p:spPr>
      </p:pic>
      <p:pic>
        <p:nvPicPr>
          <p:cNvPr id="15" name="Image 14" descr="Une image contenant texte, capture d’écran, logiciel, Police&#10;&#10;Description générée automatiquement">
            <a:extLst>
              <a:ext uri="{FF2B5EF4-FFF2-40B4-BE49-F238E27FC236}">
                <a16:creationId xmlns:a16="http://schemas.microsoft.com/office/drawing/2014/main" id="{55470C55-4612-F0A1-6CCF-F0991418D4C7}"/>
              </a:ext>
            </a:extLst>
          </p:cNvPr>
          <p:cNvPicPr>
            <a:picLocks noChangeAspect="1"/>
          </p:cNvPicPr>
          <p:nvPr/>
        </p:nvPicPr>
        <p:blipFill>
          <a:blip r:embed="rId4"/>
          <a:stretch>
            <a:fillRect/>
          </a:stretch>
        </p:blipFill>
        <p:spPr>
          <a:xfrm>
            <a:off x="6236204" y="1211580"/>
            <a:ext cx="3142339" cy="5449650"/>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6713" cy="369332"/>
          </a:xfrm>
          <a:prstGeom prst="rect">
            <a:avLst/>
          </a:prstGeom>
          <a:noFill/>
        </p:spPr>
        <p:txBody>
          <a:bodyPr wrap="none" rtlCol="0">
            <a:spAutoFit/>
          </a:bodyPr>
          <a:lstStyle/>
          <a:p>
            <a:r>
              <a:rPr lang="fr-FR">
                <a:solidFill>
                  <a:srgbClr val="368C83"/>
                </a:solidFill>
                <a:latin typeface="Montserrat Medium" pitchFamily="2" charset="77"/>
              </a:rPr>
              <a:t>CSS</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4419600" y="0"/>
            <a:ext cx="7772400" cy="1384126"/>
          </a:xfrm>
          <a:prstGeom prst="rect">
            <a:avLst/>
          </a:prstGeom>
        </p:spPr>
      </p:pic>
    </p:spTree>
    <p:extLst>
      <p:ext uri="{BB962C8B-B14F-4D97-AF65-F5344CB8AC3E}">
        <p14:creationId xmlns:p14="http://schemas.microsoft.com/office/powerpoint/2010/main" val="263097630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376160" y="438410"/>
            <a:ext cx="4737194" cy="369332"/>
          </a:xfrm>
          <a:prstGeom prst="rect">
            <a:avLst/>
          </a:prstGeom>
          <a:noFill/>
        </p:spPr>
        <p:txBody>
          <a:bodyPr wrap="none" rtlCol="0">
            <a:spAutoFit/>
          </a:bodyPr>
          <a:lstStyle/>
          <a:p>
            <a:r>
              <a:rPr lang="fr-FR" dirty="0">
                <a:solidFill>
                  <a:srgbClr val="368C83"/>
                </a:solidFill>
                <a:latin typeface="Montserrat Medium" pitchFamily="2" charset="77"/>
              </a:rPr>
              <a:t>Javascript – Initialisations des variables</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3"/>
          <a:stretch>
            <a:fillRect/>
          </a:stretch>
        </p:blipFill>
        <p:spPr>
          <a:xfrm>
            <a:off x="-12979" y="-15910"/>
            <a:ext cx="7772400" cy="1380344"/>
          </a:xfrm>
          <a:prstGeom prst="rect">
            <a:avLst/>
          </a:prstGeom>
        </p:spPr>
      </p:pic>
      <p:pic>
        <p:nvPicPr>
          <p:cNvPr id="12" name="Image 11">
            <a:extLst>
              <a:ext uri="{FF2B5EF4-FFF2-40B4-BE49-F238E27FC236}">
                <a16:creationId xmlns:a16="http://schemas.microsoft.com/office/drawing/2014/main" id="{528AB6CB-E3E8-4319-6194-3E538E925A3C}"/>
              </a:ext>
            </a:extLst>
          </p:cNvPr>
          <p:cNvPicPr>
            <a:picLocks noChangeAspect="1"/>
          </p:cNvPicPr>
          <p:nvPr/>
        </p:nvPicPr>
        <p:blipFill>
          <a:blip r:embed="rId4"/>
          <a:stretch>
            <a:fillRect/>
          </a:stretch>
        </p:blipFill>
        <p:spPr>
          <a:xfrm>
            <a:off x="105410" y="1517650"/>
            <a:ext cx="6769100" cy="4838700"/>
          </a:xfrm>
          <a:prstGeom prst="rect">
            <a:avLst/>
          </a:prstGeom>
        </p:spPr>
      </p:pic>
      <p:pic>
        <p:nvPicPr>
          <p:cNvPr id="14" name="Image 13">
            <a:extLst>
              <a:ext uri="{FF2B5EF4-FFF2-40B4-BE49-F238E27FC236}">
                <a16:creationId xmlns:a16="http://schemas.microsoft.com/office/drawing/2014/main" id="{E61E8A5B-0CA8-F281-3383-E8FB1775CA20}"/>
              </a:ext>
            </a:extLst>
          </p:cNvPr>
          <p:cNvPicPr>
            <a:picLocks noChangeAspect="1"/>
          </p:cNvPicPr>
          <p:nvPr/>
        </p:nvPicPr>
        <p:blipFill>
          <a:blip r:embed="rId5"/>
          <a:stretch>
            <a:fillRect/>
          </a:stretch>
        </p:blipFill>
        <p:spPr>
          <a:xfrm>
            <a:off x="7376160" y="1262062"/>
            <a:ext cx="4572000" cy="5067300"/>
          </a:xfrm>
          <a:prstGeom prst="rect">
            <a:avLst/>
          </a:prstGeom>
        </p:spPr>
      </p:pic>
    </p:spTree>
    <p:extLst>
      <p:ext uri="{BB962C8B-B14F-4D97-AF65-F5344CB8AC3E}">
        <p14:creationId xmlns:p14="http://schemas.microsoft.com/office/powerpoint/2010/main" val="8116487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AD80E39-D622-FE1C-9166-71758CBE3D2B}"/>
              </a:ext>
            </a:extLst>
          </p:cNvPr>
          <p:cNvPicPr>
            <a:picLocks noChangeAspect="1"/>
          </p:cNvPicPr>
          <p:nvPr/>
        </p:nvPicPr>
        <p:blipFill>
          <a:blip r:embed="rId3"/>
          <a:stretch>
            <a:fillRect/>
          </a:stretch>
        </p:blipFill>
        <p:spPr>
          <a:xfrm>
            <a:off x="425884" y="1066419"/>
            <a:ext cx="5082540" cy="5655056"/>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19</a:t>
            </a:fld>
            <a:endParaRPr lang="fr-FR"/>
          </a:p>
        </p:txBody>
      </p:sp>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4243469" cy="369332"/>
          </a:xfrm>
          <a:prstGeom prst="rect">
            <a:avLst/>
          </a:prstGeom>
          <a:noFill/>
        </p:spPr>
        <p:txBody>
          <a:bodyPr wrap="none" rtlCol="0">
            <a:spAutoFit/>
          </a:bodyPr>
          <a:lstStyle/>
          <a:p>
            <a:r>
              <a:rPr lang="fr-FR" dirty="0">
                <a:solidFill>
                  <a:srgbClr val="368C83"/>
                </a:solidFill>
                <a:latin typeface="Montserrat Medium" pitchFamily="2" charset="77"/>
              </a:rPr>
              <a:t>Javascript – Création des fonctions</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4429432" y="-58993"/>
            <a:ext cx="7772400" cy="1384126"/>
          </a:xfrm>
          <a:prstGeom prst="rect">
            <a:avLst/>
          </a:prstGeom>
        </p:spPr>
      </p:pic>
      <p:pic>
        <p:nvPicPr>
          <p:cNvPr id="9" name="Image 8">
            <a:extLst>
              <a:ext uri="{FF2B5EF4-FFF2-40B4-BE49-F238E27FC236}">
                <a16:creationId xmlns:a16="http://schemas.microsoft.com/office/drawing/2014/main" id="{FC24476F-C1BA-CA37-FA34-0AC8B70DF0B1}"/>
              </a:ext>
            </a:extLst>
          </p:cNvPr>
          <p:cNvPicPr>
            <a:picLocks noChangeAspect="1"/>
          </p:cNvPicPr>
          <p:nvPr/>
        </p:nvPicPr>
        <p:blipFill>
          <a:blip r:embed="rId5"/>
          <a:stretch>
            <a:fillRect/>
          </a:stretch>
        </p:blipFill>
        <p:spPr>
          <a:xfrm>
            <a:off x="5838878" y="2716791"/>
            <a:ext cx="6032500" cy="2247900"/>
          </a:xfrm>
          <a:prstGeom prst="rect">
            <a:avLst/>
          </a:prstGeom>
        </p:spPr>
      </p:pic>
    </p:spTree>
    <p:extLst>
      <p:ext uri="{BB962C8B-B14F-4D97-AF65-F5344CB8AC3E}">
        <p14:creationId xmlns:p14="http://schemas.microsoft.com/office/powerpoint/2010/main" val="11795798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3">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du projet</a:t>
            </a: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3754099"/>
            <a:ext cx="4964757" cy="369332"/>
          </a:xfrm>
          <a:prstGeom prst="rect">
            <a:avLst/>
          </a:prstGeom>
          <a:noFill/>
        </p:spPr>
        <p:txBody>
          <a:bodyPr wrap="none" rtlCol="0">
            <a:spAutoFit/>
          </a:bodyPr>
          <a:lstStyle/>
          <a:p>
            <a:r>
              <a:rPr lang="fr-FR" dirty="0"/>
              <a:t>5 – Présentation du Site et de la fonction compteur</a:t>
            </a:r>
          </a:p>
        </p:txBody>
      </p:sp>
      <p:sp>
        <p:nvSpPr>
          <p:cNvPr id="2" name="ZoneTexte 1">
            <a:extLst>
              <a:ext uri="{FF2B5EF4-FFF2-40B4-BE49-F238E27FC236}">
                <a16:creationId xmlns:a16="http://schemas.microsoft.com/office/drawing/2014/main" id="{FF509C3D-6EFA-DC71-9D8E-3A7781BCE759}"/>
              </a:ext>
            </a:extLst>
          </p:cNvPr>
          <p:cNvSpPr txBox="1"/>
          <p:nvPr/>
        </p:nvSpPr>
        <p:spPr>
          <a:xfrm>
            <a:off x="6745741" y="4843759"/>
            <a:ext cx="4779065" cy="646331"/>
          </a:xfrm>
          <a:prstGeom prst="rect">
            <a:avLst/>
          </a:prstGeom>
          <a:noFill/>
        </p:spPr>
        <p:txBody>
          <a:bodyPr wrap="none" rtlCol="0">
            <a:spAutoFit/>
          </a:bodyPr>
          <a:lstStyle/>
          <a:p>
            <a:r>
              <a:rPr lang="fr-FR" dirty="0"/>
              <a:t>6 – Présentation PHP/SQL et fonction création et</a:t>
            </a:r>
          </a:p>
          <a:p>
            <a:r>
              <a:rPr lang="fr-FR" dirty="0"/>
              <a:t>Modification de compte. </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11" grpId="0"/>
      <p:bldP spid="12" grpId="0"/>
      <p:bldP spid="1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927678" cy="369332"/>
          </a:xfrm>
          <a:prstGeom prst="rect">
            <a:avLst/>
          </a:prstGeom>
          <a:noFill/>
        </p:spPr>
        <p:txBody>
          <a:bodyPr wrap="none" rtlCol="0">
            <a:spAutoFit/>
          </a:bodyPr>
          <a:lstStyle/>
          <a:p>
            <a:r>
              <a:rPr lang="fr-FR" dirty="0">
                <a:solidFill>
                  <a:srgbClr val="368C83"/>
                </a:solidFill>
                <a:latin typeface="Montserrat Medium" pitchFamily="2" charset="77"/>
              </a:rPr>
              <a:t>Javascript – Appel des fonctions</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3"/>
          <a:stretch>
            <a:fillRect/>
          </a:stretch>
        </p:blipFill>
        <p:spPr>
          <a:xfrm>
            <a:off x="-12979" y="-15910"/>
            <a:ext cx="7772400" cy="1380344"/>
          </a:xfrm>
          <a:prstGeom prst="rect">
            <a:avLst/>
          </a:prstGeom>
        </p:spPr>
      </p:pic>
      <p:pic>
        <p:nvPicPr>
          <p:cNvPr id="5" name="Image 4" descr="Une image contenant texte, capture d’écran, logiciel&#10;&#10;Description générée automatiquement">
            <a:extLst>
              <a:ext uri="{FF2B5EF4-FFF2-40B4-BE49-F238E27FC236}">
                <a16:creationId xmlns:a16="http://schemas.microsoft.com/office/drawing/2014/main" id="{E92E37CD-DBD9-E457-0F91-EB0CD7621EEF}"/>
              </a:ext>
            </a:extLst>
          </p:cNvPr>
          <p:cNvPicPr>
            <a:picLocks noChangeAspect="1"/>
          </p:cNvPicPr>
          <p:nvPr/>
        </p:nvPicPr>
        <p:blipFill>
          <a:blip r:embed="rId4"/>
          <a:stretch>
            <a:fillRect/>
          </a:stretch>
        </p:blipFill>
        <p:spPr>
          <a:xfrm>
            <a:off x="2279650" y="1590944"/>
            <a:ext cx="7632700" cy="5257800"/>
          </a:xfrm>
          <a:prstGeom prst="rect">
            <a:avLst/>
          </a:prstGeom>
        </p:spPr>
      </p:pic>
    </p:spTree>
    <p:extLst>
      <p:ext uri="{BB962C8B-B14F-4D97-AF65-F5344CB8AC3E}">
        <p14:creationId xmlns:p14="http://schemas.microsoft.com/office/powerpoint/2010/main" val="215661059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5000">
              <a:srgbClr val="9A9B9D"/>
            </a:gs>
            <a:gs pos="100000">
              <a:schemeClr val="accent1">
                <a:lumMod val="5000"/>
                <a:lumOff val="95000"/>
              </a:schemeClr>
            </a:gs>
            <a:gs pos="72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29179D-BF3C-2AA4-EE4F-89649FD7778B}"/>
              </a:ext>
            </a:extLst>
          </p:cNvPr>
          <p:cNvSpPr>
            <a:spLocks noGrp="1"/>
          </p:cNvSpPr>
          <p:nvPr>
            <p:ph type="sldNum" sz="quarter" idx="12"/>
          </p:nvPr>
        </p:nvSpPr>
        <p:spPr/>
        <p:txBody>
          <a:bodyPr/>
          <a:lstStyle/>
          <a:p>
            <a:fld id="{BD2C65D9-7694-1F47-B297-D1FBCA40C39F}" type="slidenum">
              <a:rPr lang="fr-FR" smtClean="0"/>
              <a:t>21</a:t>
            </a:fld>
            <a:endParaRPr lang="fr-FR"/>
          </a:p>
        </p:txBody>
      </p:sp>
      <p:pic>
        <p:nvPicPr>
          <p:cNvPr id="4" name="Image 3">
            <a:extLst>
              <a:ext uri="{FF2B5EF4-FFF2-40B4-BE49-F238E27FC236}">
                <a16:creationId xmlns:a16="http://schemas.microsoft.com/office/drawing/2014/main" id="{7722711E-FA9B-C25F-5BDB-FEB37AB72D90}"/>
              </a:ext>
            </a:extLst>
          </p:cNvPr>
          <p:cNvPicPr>
            <a:picLocks noChangeAspect="1"/>
          </p:cNvPicPr>
          <p:nvPr/>
        </p:nvPicPr>
        <p:blipFill>
          <a:blip r:embed="rId2"/>
          <a:stretch>
            <a:fillRect/>
          </a:stretch>
        </p:blipFill>
        <p:spPr>
          <a:xfrm>
            <a:off x="2322830" y="0"/>
            <a:ext cx="7772400" cy="4956134"/>
          </a:xfrm>
          <a:prstGeom prst="rect">
            <a:avLst/>
          </a:prstGeom>
        </p:spPr>
      </p:pic>
    </p:spTree>
    <p:extLst>
      <p:ext uri="{BB962C8B-B14F-4D97-AF65-F5344CB8AC3E}">
        <p14:creationId xmlns:p14="http://schemas.microsoft.com/office/powerpoint/2010/main" val="10656106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6CA4EAD-CA2D-F409-0D5E-F07679E37884}"/>
              </a:ext>
            </a:extLst>
          </p:cNvPr>
          <p:cNvPicPr>
            <a:picLocks noChangeAspect="1"/>
          </p:cNvPicPr>
          <p:nvPr/>
        </p:nvPicPr>
        <p:blipFill>
          <a:blip r:embed="rId3"/>
          <a:stretch>
            <a:fillRect/>
          </a:stretch>
        </p:blipFill>
        <p:spPr>
          <a:xfrm>
            <a:off x="1512569" y="-173521"/>
            <a:ext cx="9698649" cy="7031521"/>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22</a:t>
            </a:fld>
            <a:endParaRPr lang="fr-FR"/>
          </a:p>
        </p:txBody>
      </p:sp>
      <p:pic>
        <p:nvPicPr>
          <p:cNvPr id="9" name="Image 8">
            <a:extLst>
              <a:ext uri="{FF2B5EF4-FFF2-40B4-BE49-F238E27FC236}">
                <a16:creationId xmlns:a16="http://schemas.microsoft.com/office/drawing/2014/main" id="{AD6F2D38-59F8-A70A-D2F5-334182DA9F3B}"/>
              </a:ext>
            </a:extLst>
          </p:cNvPr>
          <p:cNvPicPr>
            <a:picLocks noChangeAspect="1"/>
          </p:cNvPicPr>
          <p:nvPr/>
        </p:nvPicPr>
        <p:blipFill>
          <a:blip r:embed="rId4"/>
          <a:stretch>
            <a:fillRect/>
          </a:stretch>
        </p:blipFill>
        <p:spPr>
          <a:xfrm>
            <a:off x="2895599" y="638174"/>
            <a:ext cx="3836671" cy="3836671"/>
          </a:xfrm>
          <a:prstGeom prst="rect">
            <a:avLst/>
          </a:prstGeom>
        </p:spPr>
      </p:pic>
    </p:spTree>
    <p:extLst>
      <p:ext uri="{BB962C8B-B14F-4D97-AF65-F5344CB8AC3E}">
        <p14:creationId xmlns:p14="http://schemas.microsoft.com/office/powerpoint/2010/main" val="297425008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23</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4419600" y="0"/>
            <a:ext cx="7772400" cy="1384126"/>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763351" cy="369332"/>
          </a:xfrm>
          <a:prstGeom prst="rect">
            <a:avLst/>
          </a:prstGeom>
          <a:noFill/>
        </p:spPr>
        <p:txBody>
          <a:bodyPr wrap="none" rtlCol="0">
            <a:spAutoFit/>
          </a:bodyPr>
          <a:lstStyle/>
          <a:p>
            <a:r>
              <a:rPr lang="fr-FR" dirty="0">
                <a:solidFill>
                  <a:srgbClr val="368C83"/>
                </a:solidFill>
                <a:latin typeface="Montserrat Medium" pitchFamily="2" charset="77"/>
              </a:rPr>
              <a:t>MCD</a:t>
            </a:r>
          </a:p>
        </p:txBody>
      </p:sp>
      <p:pic>
        <p:nvPicPr>
          <p:cNvPr id="9" name="Image 8">
            <a:extLst>
              <a:ext uri="{FF2B5EF4-FFF2-40B4-BE49-F238E27FC236}">
                <a16:creationId xmlns:a16="http://schemas.microsoft.com/office/drawing/2014/main" id="{506E5776-CE8F-B37F-9BAD-D357BAF283B2}"/>
              </a:ext>
            </a:extLst>
          </p:cNvPr>
          <p:cNvPicPr>
            <a:picLocks noChangeAspect="1"/>
          </p:cNvPicPr>
          <p:nvPr/>
        </p:nvPicPr>
        <p:blipFill>
          <a:blip r:embed="rId5"/>
          <a:stretch>
            <a:fillRect/>
          </a:stretch>
        </p:blipFill>
        <p:spPr>
          <a:xfrm>
            <a:off x="814192" y="1384127"/>
            <a:ext cx="10455476" cy="5060516"/>
          </a:xfrm>
          <a:prstGeom prst="rect">
            <a:avLst/>
          </a:prstGeom>
        </p:spPr>
      </p:pic>
    </p:spTree>
    <p:extLst>
      <p:ext uri="{BB962C8B-B14F-4D97-AF65-F5344CB8AC3E}">
        <p14:creationId xmlns:p14="http://schemas.microsoft.com/office/powerpoint/2010/main" val="202854558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24</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734496" cy="369332"/>
          </a:xfrm>
          <a:prstGeom prst="rect">
            <a:avLst/>
          </a:prstGeom>
          <a:noFill/>
        </p:spPr>
        <p:txBody>
          <a:bodyPr wrap="none" rtlCol="0">
            <a:spAutoFit/>
          </a:bodyPr>
          <a:lstStyle/>
          <a:p>
            <a:r>
              <a:rPr lang="fr-FR" dirty="0">
                <a:solidFill>
                  <a:srgbClr val="368C83"/>
                </a:solidFill>
                <a:latin typeface="Montserrat Medium" pitchFamily="2" charset="77"/>
              </a:rPr>
              <a:t>MLD</a:t>
            </a: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0E6B9CD3-F1FD-85DA-4E9A-D78BA23506D6}"/>
              </a:ext>
            </a:extLst>
          </p:cNvPr>
          <p:cNvPicPr>
            <a:picLocks noChangeAspect="1"/>
          </p:cNvPicPr>
          <p:nvPr/>
        </p:nvPicPr>
        <p:blipFill>
          <a:blip r:embed="rId4"/>
          <a:stretch>
            <a:fillRect/>
          </a:stretch>
        </p:blipFill>
        <p:spPr>
          <a:xfrm>
            <a:off x="-12979" y="-15910"/>
            <a:ext cx="7772400" cy="1380344"/>
          </a:xfrm>
          <a:prstGeom prst="rect">
            <a:avLst/>
          </a:prstGeom>
        </p:spPr>
      </p:pic>
      <p:pic>
        <p:nvPicPr>
          <p:cNvPr id="7" name="Image 6">
            <a:extLst>
              <a:ext uri="{FF2B5EF4-FFF2-40B4-BE49-F238E27FC236}">
                <a16:creationId xmlns:a16="http://schemas.microsoft.com/office/drawing/2014/main" id="{3EDF5D90-888A-3223-8C48-96D5B0748159}"/>
              </a:ext>
            </a:extLst>
          </p:cNvPr>
          <p:cNvPicPr>
            <a:picLocks noChangeAspect="1"/>
          </p:cNvPicPr>
          <p:nvPr/>
        </p:nvPicPr>
        <p:blipFill>
          <a:blip r:embed="rId5"/>
          <a:stretch>
            <a:fillRect/>
          </a:stretch>
        </p:blipFill>
        <p:spPr>
          <a:xfrm>
            <a:off x="931850" y="1382175"/>
            <a:ext cx="10155250" cy="5062467"/>
          </a:xfrm>
          <a:prstGeom prst="rect">
            <a:avLst/>
          </a:prstGeom>
        </p:spPr>
      </p:pic>
    </p:spTree>
    <p:extLst>
      <p:ext uri="{BB962C8B-B14F-4D97-AF65-F5344CB8AC3E}">
        <p14:creationId xmlns:p14="http://schemas.microsoft.com/office/powerpoint/2010/main" val="82837852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25</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4419600" y="0"/>
            <a:ext cx="7772400" cy="1384126"/>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1907895"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endParaRPr lang="fr-FR" dirty="0">
              <a:solidFill>
                <a:srgbClr val="368C83"/>
              </a:solidFill>
              <a:latin typeface="Montserrat Medium" pitchFamily="2" charset="77"/>
            </a:endParaRPr>
          </a:p>
        </p:txBody>
      </p:sp>
      <p:pic>
        <p:nvPicPr>
          <p:cNvPr id="4" name="Image 3">
            <a:extLst>
              <a:ext uri="{FF2B5EF4-FFF2-40B4-BE49-F238E27FC236}">
                <a16:creationId xmlns:a16="http://schemas.microsoft.com/office/drawing/2014/main" id="{DCFCFC97-C625-2AD9-5B6D-8151E6788E35}"/>
              </a:ext>
            </a:extLst>
          </p:cNvPr>
          <p:cNvPicPr>
            <a:picLocks noChangeAspect="1"/>
          </p:cNvPicPr>
          <p:nvPr/>
        </p:nvPicPr>
        <p:blipFill>
          <a:blip r:embed="rId5"/>
          <a:stretch>
            <a:fillRect/>
          </a:stretch>
        </p:blipFill>
        <p:spPr>
          <a:xfrm>
            <a:off x="155428" y="2453425"/>
            <a:ext cx="2717800" cy="2628900"/>
          </a:xfrm>
          <a:prstGeom prst="rect">
            <a:avLst/>
          </a:prstGeom>
        </p:spPr>
      </p:pic>
      <p:pic>
        <p:nvPicPr>
          <p:cNvPr id="10" name="Image 9" descr="Une image contenant texte, capture d’écran, Police, nombre&#10;&#10;Description générée automatiquement">
            <a:extLst>
              <a:ext uri="{FF2B5EF4-FFF2-40B4-BE49-F238E27FC236}">
                <a16:creationId xmlns:a16="http://schemas.microsoft.com/office/drawing/2014/main" id="{2C9E3419-B3BD-F19D-E558-136FE9A6D827}"/>
              </a:ext>
            </a:extLst>
          </p:cNvPr>
          <p:cNvPicPr>
            <a:picLocks noChangeAspect="1"/>
          </p:cNvPicPr>
          <p:nvPr/>
        </p:nvPicPr>
        <p:blipFill>
          <a:blip r:embed="rId6"/>
          <a:stretch>
            <a:fillRect/>
          </a:stretch>
        </p:blipFill>
        <p:spPr>
          <a:xfrm>
            <a:off x="3089938" y="2453425"/>
            <a:ext cx="9037667" cy="2779422"/>
          </a:xfrm>
          <a:prstGeom prst="rect">
            <a:avLst/>
          </a:prstGeom>
        </p:spPr>
      </p:pic>
    </p:spTree>
    <p:extLst>
      <p:ext uri="{BB962C8B-B14F-4D97-AF65-F5344CB8AC3E}">
        <p14:creationId xmlns:p14="http://schemas.microsoft.com/office/powerpoint/2010/main" val="2726020892"/>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69000">
              <a:schemeClr val="bg1"/>
            </a:gs>
            <a:gs pos="87000">
              <a:srgbClr val="9A9B9D"/>
            </a:gs>
            <a:gs pos="100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26</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3496470"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r>
              <a:rPr lang="fr-FR" dirty="0">
                <a:solidFill>
                  <a:srgbClr val="368C83"/>
                </a:solidFill>
                <a:latin typeface="Montserrat Medium" pitchFamily="2" charset="77"/>
              </a:rPr>
              <a:t> – Table </a:t>
            </a:r>
            <a:r>
              <a:rPr lang="fr-FR" dirty="0" err="1">
                <a:solidFill>
                  <a:srgbClr val="368C83"/>
                </a:solidFill>
                <a:latin typeface="Montserrat Medium" pitchFamily="2" charset="77"/>
              </a:rPr>
              <a:t>Users</a:t>
            </a:r>
            <a:endParaRPr lang="fr-FR" dirty="0">
              <a:solidFill>
                <a:srgbClr val="368C83"/>
              </a:solidFill>
              <a:latin typeface="Montserrat Medium" pitchFamily="2" charset="77"/>
            </a:endParaRP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0E6B9CD3-F1FD-85DA-4E9A-D78BA23506D6}"/>
              </a:ext>
            </a:extLst>
          </p:cNvPr>
          <p:cNvPicPr>
            <a:picLocks noChangeAspect="1"/>
          </p:cNvPicPr>
          <p:nvPr/>
        </p:nvPicPr>
        <p:blipFill>
          <a:blip r:embed="rId4"/>
          <a:stretch>
            <a:fillRect/>
          </a:stretch>
        </p:blipFill>
        <p:spPr>
          <a:xfrm>
            <a:off x="-12979" y="-15910"/>
            <a:ext cx="7772400" cy="1380344"/>
          </a:xfrm>
          <a:prstGeom prst="rect">
            <a:avLst/>
          </a:prstGeom>
        </p:spPr>
      </p:pic>
      <p:pic>
        <p:nvPicPr>
          <p:cNvPr id="10" name="Image 9">
            <a:extLst>
              <a:ext uri="{FF2B5EF4-FFF2-40B4-BE49-F238E27FC236}">
                <a16:creationId xmlns:a16="http://schemas.microsoft.com/office/drawing/2014/main" id="{47040925-6B8C-50A3-1165-537D4B7CE104}"/>
              </a:ext>
            </a:extLst>
          </p:cNvPr>
          <p:cNvPicPr>
            <a:picLocks noChangeAspect="1"/>
          </p:cNvPicPr>
          <p:nvPr/>
        </p:nvPicPr>
        <p:blipFill>
          <a:blip r:embed="rId5"/>
          <a:stretch>
            <a:fillRect/>
          </a:stretch>
        </p:blipFill>
        <p:spPr>
          <a:xfrm>
            <a:off x="26134" y="2897031"/>
            <a:ext cx="12152987" cy="1546181"/>
          </a:xfrm>
          <a:prstGeom prst="rect">
            <a:avLst/>
          </a:prstGeom>
        </p:spPr>
      </p:pic>
    </p:spTree>
    <p:extLst>
      <p:ext uri="{BB962C8B-B14F-4D97-AF65-F5344CB8AC3E}">
        <p14:creationId xmlns:p14="http://schemas.microsoft.com/office/powerpoint/2010/main" val="246961697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1" name="Image 10" descr="Une image contenant texte, capture d’écran, logiciel&#10;&#10;Description générée automatiquement">
            <a:extLst>
              <a:ext uri="{FF2B5EF4-FFF2-40B4-BE49-F238E27FC236}">
                <a16:creationId xmlns:a16="http://schemas.microsoft.com/office/drawing/2014/main" id="{F465FCCE-F6AC-8339-2284-8AC71679B90E}"/>
              </a:ext>
            </a:extLst>
          </p:cNvPr>
          <p:cNvPicPr>
            <a:picLocks noChangeAspect="1"/>
          </p:cNvPicPr>
          <p:nvPr/>
        </p:nvPicPr>
        <p:blipFill>
          <a:blip r:embed="rId3"/>
          <a:stretch>
            <a:fillRect/>
          </a:stretch>
        </p:blipFill>
        <p:spPr>
          <a:xfrm>
            <a:off x="2533835" y="782690"/>
            <a:ext cx="6311244" cy="6075310"/>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894015" cy="369332"/>
          </a:xfrm>
          <a:prstGeom prst="rect">
            <a:avLst/>
          </a:prstGeom>
          <a:noFill/>
        </p:spPr>
        <p:txBody>
          <a:bodyPr wrap="none" rtlCol="0">
            <a:spAutoFit/>
          </a:bodyPr>
          <a:lstStyle/>
          <a:p>
            <a:r>
              <a:rPr lang="fr-FR" dirty="0">
                <a:solidFill>
                  <a:srgbClr val="368C83"/>
                </a:solidFill>
                <a:latin typeface="Montserrat Medium" pitchFamily="2" charset="77"/>
              </a:rPr>
              <a:t>Update d’un compte Utilisateur</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spTree>
    <p:extLst>
      <p:ext uri="{BB962C8B-B14F-4D97-AF65-F5344CB8AC3E}">
        <p14:creationId xmlns:p14="http://schemas.microsoft.com/office/powerpoint/2010/main" val="183316459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28</a:t>
            </a:fld>
            <a:endParaRPr lang="fr-FR"/>
          </a:p>
        </p:txBody>
      </p:sp>
      <p:pic>
        <p:nvPicPr>
          <p:cNvPr id="4" name="Image 3" descr="Une image contenant texte, capture d’écran, logiciel, Logiciel multimédia&#10;&#10;Description générée automatiquement">
            <a:extLst>
              <a:ext uri="{FF2B5EF4-FFF2-40B4-BE49-F238E27FC236}">
                <a16:creationId xmlns:a16="http://schemas.microsoft.com/office/drawing/2014/main" id="{8E36BF06-0DB7-0D26-7FD7-0E9DEEC6E5B9}"/>
              </a:ext>
            </a:extLst>
          </p:cNvPr>
          <p:cNvPicPr>
            <a:picLocks noChangeAspect="1"/>
          </p:cNvPicPr>
          <p:nvPr/>
        </p:nvPicPr>
        <p:blipFill>
          <a:blip r:embed="rId2"/>
          <a:stretch>
            <a:fillRect/>
          </a:stretch>
        </p:blipFill>
        <p:spPr>
          <a:xfrm>
            <a:off x="1680334" y="1352444"/>
            <a:ext cx="8831332" cy="4153112"/>
          </a:xfrm>
          <a:prstGeom prst="rect">
            <a:avLst/>
          </a:prstGeom>
        </p:spPr>
      </p:pic>
    </p:spTree>
    <p:extLst>
      <p:ext uri="{BB962C8B-B14F-4D97-AF65-F5344CB8AC3E}">
        <p14:creationId xmlns:p14="http://schemas.microsoft.com/office/powerpoint/2010/main" val="2804987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5691F7A-DB30-34CB-1A18-43BA21C5243D}"/>
              </a:ext>
            </a:extLst>
          </p:cNvPr>
          <p:cNvSpPr>
            <a:spLocks noGrp="1"/>
          </p:cNvSpPr>
          <p:nvPr>
            <p:ph type="sldNum" sz="quarter" idx="12"/>
          </p:nvPr>
        </p:nvSpPr>
        <p:spPr/>
        <p:txBody>
          <a:bodyPr/>
          <a:lstStyle/>
          <a:p>
            <a:fld id="{BD2C65D9-7694-1F47-B297-D1FBCA40C39F}" type="slidenum">
              <a:rPr lang="fr-FR" smtClean="0"/>
              <a:t>29</a:t>
            </a:fld>
            <a:endParaRPr lang="fr-FR"/>
          </a:p>
        </p:txBody>
      </p:sp>
      <p:pic>
        <p:nvPicPr>
          <p:cNvPr id="4" name="Image 3">
            <a:extLst>
              <a:ext uri="{FF2B5EF4-FFF2-40B4-BE49-F238E27FC236}">
                <a16:creationId xmlns:a16="http://schemas.microsoft.com/office/drawing/2014/main" id="{2D5B228D-4CD2-3CEA-167C-CEE3D62FD277}"/>
              </a:ext>
            </a:extLst>
          </p:cNvPr>
          <p:cNvPicPr>
            <a:picLocks noChangeAspect="1"/>
          </p:cNvPicPr>
          <p:nvPr/>
        </p:nvPicPr>
        <p:blipFill>
          <a:blip r:embed="rId2"/>
          <a:stretch>
            <a:fillRect/>
          </a:stretch>
        </p:blipFill>
        <p:spPr>
          <a:xfrm>
            <a:off x="377111" y="247400"/>
            <a:ext cx="11437778" cy="6363199"/>
          </a:xfrm>
          <a:prstGeom prst="rect">
            <a:avLst/>
          </a:prstGeom>
        </p:spPr>
      </p:pic>
    </p:spTree>
    <p:extLst>
      <p:ext uri="{BB962C8B-B14F-4D97-AF65-F5344CB8AC3E}">
        <p14:creationId xmlns:p14="http://schemas.microsoft.com/office/powerpoint/2010/main" val="416455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4419600" y="-27296"/>
            <a:ext cx="7772400" cy="1384126"/>
          </a:xfrm>
          <a:prstGeom prst="rect">
            <a:avLst/>
          </a:prstGeom>
        </p:spPr>
      </p:pic>
    </p:spTree>
    <p:extLst>
      <p:ext uri="{BB962C8B-B14F-4D97-AF65-F5344CB8AC3E}">
        <p14:creationId xmlns:p14="http://schemas.microsoft.com/office/powerpoint/2010/main" val="7803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14"/>
          <a:stretch>
            <a:fillRect/>
          </a:stretch>
        </p:blipFill>
        <p:spPr>
          <a:xfrm>
            <a:off x="-12979" y="-15910"/>
            <a:ext cx="7772400" cy="1380344"/>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5"/>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6"/>
          <a:stretch>
            <a:fillRect/>
          </a:stretch>
        </p:blipFill>
        <p:spPr>
          <a:xfrm>
            <a:off x="9853557" y="5247472"/>
            <a:ext cx="1339997" cy="891707"/>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solidFill>
                  <a:srgbClr val="368C83"/>
                </a:solidFill>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texte, diagramme, capture d’écran, Police&#10;&#10;Description générée automatiquement">
            <a:extLst>
              <a:ext uri="{FF2B5EF4-FFF2-40B4-BE49-F238E27FC236}">
                <a16:creationId xmlns:a16="http://schemas.microsoft.com/office/drawing/2014/main" id="{F1F8CA5F-9E34-5170-10BC-3CDA844D74A7}"/>
              </a:ext>
            </a:extLst>
          </p:cNvPr>
          <p:cNvPicPr>
            <a:picLocks noChangeAspect="1"/>
          </p:cNvPicPr>
          <p:nvPr/>
        </p:nvPicPr>
        <p:blipFill>
          <a:blip r:embed="rId5"/>
          <a:stretch>
            <a:fillRect/>
          </a:stretch>
        </p:blipFill>
        <p:spPr>
          <a:xfrm>
            <a:off x="-1" y="2220419"/>
            <a:ext cx="12192001" cy="3171977"/>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solidFill>
                  <a:srgbClr val="368C83"/>
                </a:solidFill>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solidFill>
                  <a:srgbClr val="368C83"/>
                </a:solidFill>
                <a:latin typeface="Montserrat Medium" pitchFamily="2" charset="77"/>
              </a:rPr>
              <a:t>Maquettage / </a:t>
            </a:r>
            <a:r>
              <a:rPr lang="fr-FR" dirty="0" err="1">
                <a:solidFill>
                  <a:srgbClr val="368C83"/>
                </a:solidFill>
                <a:latin typeface="Montserrat Medium" pitchFamily="2" charset="77"/>
              </a:rPr>
              <a:t>Mockup</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solidFill>
                  <a:srgbClr val="368C83"/>
                </a:solidFill>
                <a:latin typeface="Montserrat Medium" pitchFamily="2" charset="77"/>
              </a:rPr>
              <a:t>Mise en situation</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7772400" cy="1380344"/>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5"/>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4419600" y="0"/>
            <a:ext cx="7772400" cy="1384126"/>
          </a:xfrm>
          <a:prstGeom prst="rect">
            <a:avLst/>
          </a:prstGeom>
        </p:spPr>
      </p:pic>
      <p:pic>
        <p:nvPicPr>
          <p:cNvPr id="5" name="Image 4" descr="Une image contenant diagramme, texte, ligne, dessin&#10;&#10;Description générée automatiquement">
            <a:extLst>
              <a:ext uri="{FF2B5EF4-FFF2-40B4-BE49-F238E27FC236}">
                <a16:creationId xmlns:a16="http://schemas.microsoft.com/office/drawing/2014/main" id="{E5BCC640-EC61-F3F0-38BD-02BB8A303C90}"/>
              </a:ext>
            </a:extLst>
          </p:cNvPr>
          <p:cNvPicPr>
            <a:picLocks noChangeAspect="1"/>
          </p:cNvPicPr>
          <p:nvPr/>
        </p:nvPicPr>
        <p:blipFill>
          <a:blip r:embed="rId5"/>
          <a:stretch>
            <a:fillRect/>
          </a:stretch>
        </p:blipFill>
        <p:spPr>
          <a:xfrm>
            <a:off x="2992283" y="1384125"/>
            <a:ext cx="5913831" cy="5340437"/>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1493</TotalTime>
  <Words>1096</Words>
  <Application>Microsoft Office PowerPoint</Application>
  <PresentationFormat>Grand écran</PresentationFormat>
  <Paragraphs>198</Paragraphs>
  <Slides>29</Slides>
  <Notes>25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29</vt:i4>
      </vt:variant>
    </vt:vector>
  </HeadingPairs>
  <TitlesOfParts>
    <vt:vector size="35" baseType="lpstr">
      <vt:lpstr>Arial</vt:lpstr>
      <vt:lpstr>Calibri</vt:lpstr>
      <vt:lpstr>Calibri Light</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20</cp:revision>
  <dcterms:created xsi:type="dcterms:W3CDTF">2023-10-10T08:42:24Z</dcterms:created>
  <dcterms:modified xsi:type="dcterms:W3CDTF">2024-01-16T09:21:24Z</dcterms:modified>
</cp:coreProperties>
</file>